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9" r:id="rId3"/>
    <p:sldId id="274" r:id="rId4"/>
    <p:sldId id="275" r:id="rId5"/>
    <p:sldId id="258" r:id="rId6"/>
    <p:sldId id="259" r:id="rId7"/>
    <p:sldId id="260" r:id="rId8"/>
    <p:sldId id="257" r:id="rId9"/>
    <p:sldId id="281" r:id="rId10"/>
    <p:sldId id="282" r:id="rId11"/>
    <p:sldId id="263" r:id="rId12"/>
    <p:sldId id="280" r:id="rId13"/>
    <p:sldId id="278" r:id="rId14"/>
    <p:sldId id="276" r:id="rId15"/>
    <p:sldId id="262" r:id="rId16"/>
    <p:sldId id="284" r:id="rId17"/>
    <p:sldId id="277" r:id="rId18"/>
    <p:sldId id="28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n haijiang" initials="jh" lastIdx="1" clrIdx="0">
    <p:extLst>
      <p:ext uri="{19B8F6BF-5375-455C-9EA6-DF929625EA0E}">
        <p15:presenceInfo xmlns:p15="http://schemas.microsoft.com/office/powerpoint/2012/main" userId="fdfc92868b06d1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76" autoAdjust="0"/>
    <p:restoredTop sz="95990" autoAdjust="0"/>
  </p:normalViewPr>
  <p:slideViewPr>
    <p:cSldViewPr snapToGrid="0">
      <p:cViewPr varScale="1">
        <p:scale>
          <a:sx n="92" d="100"/>
          <a:sy n="92" d="100"/>
        </p:scale>
        <p:origin x="63" y="3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4C58D-4AC0-47F2-B672-726EE1973431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67875-5BC2-4655-BE3D-EFBC10E36F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561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7875-5BC2-4655-BE3D-EFBC10E36FA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526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00140E-7319-4BE6-850E-BB1D5AEAC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A72F7C2-FAE5-47AD-9121-A746AD600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C03BA4-B7E6-4CA1-A832-FD9EE84E4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5975-F818-4DF7-8CD0-50B96E6AC390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6E8935-A160-41EA-A305-E462E03B8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4138AF-F550-4338-B000-910AB2620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C1631-DF23-4FDD-9465-0933F30D6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429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31A5F1-07C5-4A1D-AD8C-DCF06D33F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0B5F14-D130-44BA-BAE9-E9EE7AC58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6A1C47-FC48-4ACB-8850-A0E8A7B6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5975-F818-4DF7-8CD0-50B96E6AC390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E3A195-E3FC-4A27-B1B0-A573FF58D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240FCB-BC1E-4F68-BE1A-4BD9CC92B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C1631-DF23-4FDD-9465-0933F30D6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80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F33C393-1AD5-4B70-921C-9F83B394E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5F92C58-80AC-4F6A-BF93-77DB7412B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57CEF8-D815-4876-84AD-41050820B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5975-F818-4DF7-8CD0-50B96E6AC390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B4222B-870E-4CAB-A726-FCACA3EC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70E174-CE22-46C4-BDB1-EE8A62A88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C1631-DF23-4FDD-9465-0933F30D6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529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2AF61-B449-4B9F-9D54-8D75434B1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DB92B8-B6D9-4796-BE2F-84CB864A8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1AD6C5-5E05-4BC9-8D0D-D85CED34D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5975-F818-4DF7-8CD0-50B96E6AC390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1C30D5-A67D-4456-8C2A-6ECB32AFA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60AAB4-E54F-49B5-8AEE-9328B251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C1631-DF23-4FDD-9465-0933F30D6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079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902F6D-E724-4F0D-9A8E-EAC82B03C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AF424F-3553-4120-ACF1-FAAA90F52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23FD41-4B74-416B-81CB-11CD1F503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5975-F818-4DF7-8CD0-50B96E6AC390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B06F6B-363F-445A-B9F8-07EB6DF9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056BC2-9F44-44D6-8110-B61B745FC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C1631-DF23-4FDD-9465-0933F30D6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673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664D8E-75DE-457A-B2B4-317512617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041898-9174-4A30-BFCB-365BEE466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D530ED-7BDB-444B-8ED4-381FED51E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0AEDB9-5A7B-478A-A9F3-6EAE18AF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5975-F818-4DF7-8CD0-50B96E6AC390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00B85A-B0D0-45E1-B448-736C03B08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6529F2-1CDA-495C-AC20-8FE855CBA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C1631-DF23-4FDD-9465-0933F30D6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658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0825C-CBFE-4E35-908C-9E804560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E9FC55-B5F5-4925-9E4F-791D865BF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C3EF44-9812-4B69-91AC-2AB56B6FE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A52BBB0-F63F-41DD-BC3E-3CF5CABF00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0DCBC3-50D1-4EF7-9B4C-7F0D1A4A3B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AE3608C-DCA4-4330-A041-2F362FBC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5975-F818-4DF7-8CD0-50B96E6AC390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C3379FF-B666-4CBF-B6B5-FFE4DCB60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438EF2-CE9B-4386-82AF-79B7917D6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C1631-DF23-4FDD-9465-0933F30D6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845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8B6FF-B83E-49C8-B0EB-3DCDB3A83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18029E-AE8A-4C7F-8171-BFE46F9ED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5975-F818-4DF7-8CD0-50B96E6AC390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352ED67-8E89-4BB3-B8B6-9DCA8F69B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B49638-D359-4DC7-8597-61B1B6B67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C1631-DF23-4FDD-9465-0933F30D6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72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777F4C8-7861-40B4-8508-0C3395F78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5975-F818-4DF7-8CD0-50B96E6AC390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CC2B045-5004-45B2-B266-61ED8A05B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A79BB0-26DE-411A-9A1C-1E330466F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C1631-DF23-4FDD-9465-0933F30D6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599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20DC0A-5B18-4161-AB3A-109F23699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90702B-7DAC-450E-B781-83548C9AE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DFD1FE-969E-402D-A012-5A4AC94A8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47354C-2B6E-4FBF-ACB2-66CA2A8EE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5975-F818-4DF7-8CD0-50B96E6AC390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3901C1-E624-41B5-B7C0-91962A7E2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B5DBBE-4D36-420D-9651-8A5FC8F3F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C1631-DF23-4FDD-9465-0933F30D6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430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CB6147-92F7-45E0-B26D-68017BC73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DCA885-149C-433B-834A-EE4C32431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902C28-7381-4D03-A8EC-BEFA1D941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7BC4B4-CB75-499D-96B9-C9AC57BC9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5975-F818-4DF7-8CD0-50B96E6AC390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5FA1F6-A9BA-490A-A375-04BFA42E4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3DA26F-D060-43A9-84E8-8DBCA40C0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C1631-DF23-4FDD-9465-0933F30D6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406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80C4B9-B51F-4E72-870B-1F3816A5D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0751D8-22B1-4B85-9B37-94391A755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ED9DE1-2B53-452E-BE3E-B5CCB43402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85975-F818-4DF7-8CD0-50B96E6AC390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35F6F9-C079-45AF-B298-A5785560A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C38461-834B-488A-A5F1-6546A9FBE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C1631-DF23-4FDD-9465-0933F30D6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996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cdn0001.afrxvk.cn/hero_story/demo/step010/index.html?serverAddr=127.0.0.1:12345&amp;userId=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ameapp.qq.com/1101245335" TargetMode="External"/><Relationship Id="rId2" Type="http://schemas.openxmlformats.org/officeDocument/2006/relationships/hyperlink" Target="http://gt-1251274804.file.myqcloud.com/tr/index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6D1AC6-A726-4A41-A88E-159AFED6A1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/>
              <a:t>Java </a:t>
            </a:r>
            <a:r>
              <a:rPr lang="zh-CN" altLang="en-US" b="1" dirty="0"/>
              <a:t>游戏开发入门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5AC930-AEA0-4766-BC0E-ECAC6B31D5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第一课</a:t>
            </a:r>
            <a:endParaRPr lang="en-US" altLang="zh-CN" dirty="0"/>
          </a:p>
          <a:p>
            <a:r>
              <a:rPr lang="zh-CN" altLang="en-US" dirty="0"/>
              <a:t>主讲老师：靳海江</a:t>
            </a:r>
          </a:p>
        </p:txBody>
      </p:sp>
    </p:spTree>
    <p:extLst>
      <p:ext uri="{BB962C8B-B14F-4D97-AF65-F5344CB8AC3E}">
        <p14:creationId xmlns:p14="http://schemas.microsoft.com/office/powerpoint/2010/main" val="1492233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270303-BBB6-4583-8E9E-1FA68D818CB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059" y="0"/>
            <a:ext cx="7599882" cy="68580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88617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122739-4136-4B83-9E7E-A9E3047A8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3109"/>
            <a:ext cx="10515600" cy="4091781"/>
          </a:xfrm>
        </p:spPr>
        <p:txBody>
          <a:bodyPr>
            <a:normAutofit/>
          </a:bodyPr>
          <a:lstStyle/>
          <a:p>
            <a:pPr algn="ctr"/>
            <a:r>
              <a:rPr lang="en-US" altLang="zh-CN" sz="8000" b="1" dirty="0"/>
              <a:t>DEMO</a:t>
            </a:r>
            <a:br>
              <a:rPr lang="en-US" altLang="zh-CN" sz="8000" b="1" dirty="0"/>
            </a:br>
            <a:r>
              <a:rPr lang="en-US" altLang="zh-CN" sz="8000" b="1" dirty="0"/>
              <a:t>+</a:t>
            </a:r>
            <a:br>
              <a:rPr lang="en-US" altLang="zh-CN" sz="8000" b="1" dirty="0"/>
            </a:br>
            <a:r>
              <a:rPr lang="zh-CN" altLang="en-US" sz="8000" b="1" dirty="0"/>
              <a:t>一步一步的实现</a:t>
            </a:r>
          </a:p>
        </p:txBody>
      </p:sp>
    </p:spTree>
    <p:extLst>
      <p:ext uri="{BB962C8B-B14F-4D97-AF65-F5344CB8AC3E}">
        <p14:creationId xmlns:p14="http://schemas.microsoft.com/office/powerpoint/2010/main" val="1398542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D75AD-5F7B-4765-B36A-7E572F0B2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长连接和短连接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3F13D2-C83B-4245-AA97-90DD6BD77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 numCol="1"/>
          <a:lstStyle/>
          <a:p>
            <a:pPr>
              <a:lnSpc>
                <a:spcPct val="150000"/>
              </a:lnSpc>
            </a:pPr>
            <a:r>
              <a:rPr lang="zh-CN" altLang="en-US" b="1" dirty="0"/>
              <a:t>长连接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游戏服务器；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可以主动推送数据；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传输二进制数据；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协议自己攒；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占用资源相对较多；</a:t>
            </a: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420B9CE-16ED-44EC-B1B1-306845D3CD2F}"/>
              </a:ext>
            </a:extLst>
          </p:cNvPr>
          <p:cNvSpPr txBox="1">
            <a:spLocks/>
          </p:cNvSpPr>
          <p:nvPr/>
        </p:nvSpPr>
        <p:spPr>
          <a:xfrm>
            <a:off x="6096000" y="1690688"/>
            <a:ext cx="52578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/>
              <a:t>短连接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Web </a:t>
            </a:r>
            <a:r>
              <a:rPr lang="zh-CN" altLang="en-US" dirty="0"/>
              <a:t>服务器；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被迫营业；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传输文本数据；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HTTP</a:t>
            </a:r>
            <a:r>
              <a:rPr lang="zh-CN" altLang="en-US" dirty="0"/>
              <a:t>、</a:t>
            </a:r>
            <a:r>
              <a:rPr lang="en-US" altLang="zh-CN" dirty="0"/>
              <a:t>HTML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占用资源相对较少；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0771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051841E-30E2-4946-B32C-F287970E8337}"/>
              </a:ext>
            </a:extLst>
          </p:cNvPr>
          <p:cNvCxnSpPr>
            <a:cxnSpLocks/>
          </p:cNvCxnSpPr>
          <p:nvPr/>
        </p:nvCxnSpPr>
        <p:spPr>
          <a:xfrm>
            <a:off x="3401122" y="3178098"/>
            <a:ext cx="3741234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内容占位符 9" descr="屏幕上有字&#10;&#10;描述已自动生成">
            <a:extLst>
              <a:ext uri="{FF2B5EF4-FFF2-40B4-BE49-F238E27FC236}">
                <a16:creationId xmlns:a16="http://schemas.microsoft.com/office/drawing/2014/main" id="{5EAEEA69-E2DA-4089-B8F6-E7BF74047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40" y="2071135"/>
            <a:ext cx="9701587" cy="3860317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7055EB-D928-4C52-A251-A16AA3B3C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/>
              <a:t>消息协议</a:t>
            </a:r>
          </a:p>
        </p:txBody>
      </p:sp>
      <p:sp>
        <p:nvSpPr>
          <p:cNvPr id="3" name="对话气泡: 椭圆形 2">
            <a:extLst>
              <a:ext uri="{FF2B5EF4-FFF2-40B4-BE49-F238E27FC236}">
                <a16:creationId xmlns:a16="http://schemas.microsoft.com/office/drawing/2014/main" id="{ACAD94D1-9E44-4F9D-9314-833C491E54DE}"/>
              </a:ext>
            </a:extLst>
          </p:cNvPr>
          <p:cNvSpPr/>
          <p:nvPr/>
        </p:nvSpPr>
        <p:spPr>
          <a:xfrm>
            <a:off x="4083204" y="2071135"/>
            <a:ext cx="2012795" cy="1020337"/>
          </a:xfrm>
          <a:prstGeom prst="wedgeEllipseCallout">
            <a:avLst>
              <a:gd name="adj1" fmla="val 16913"/>
              <a:gd name="adj2" fmla="val 85997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二进制数据</a:t>
            </a:r>
          </a:p>
        </p:txBody>
      </p:sp>
      <p:sp>
        <p:nvSpPr>
          <p:cNvPr id="23" name="对话气泡: 矩形 22">
            <a:extLst>
              <a:ext uri="{FF2B5EF4-FFF2-40B4-BE49-F238E27FC236}">
                <a16:creationId xmlns:a16="http://schemas.microsoft.com/office/drawing/2014/main" id="{6197CAF2-B05E-48CA-B4D9-5C9B5C9B71F7}"/>
              </a:ext>
            </a:extLst>
          </p:cNvPr>
          <p:cNvSpPr/>
          <p:nvPr/>
        </p:nvSpPr>
        <p:spPr>
          <a:xfrm>
            <a:off x="1797065" y="1855406"/>
            <a:ext cx="2012795" cy="725897"/>
          </a:xfrm>
          <a:prstGeom prst="wedgeRectCallout">
            <a:avLst>
              <a:gd name="adj1" fmla="val 35013"/>
              <a:gd name="adj2" fmla="val 126288"/>
            </a:avLst>
          </a:prstGeom>
          <a:solidFill>
            <a:schemeClr val="bg1"/>
          </a:solidFill>
          <a:ln w="381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编码 </a:t>
            </a: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Encode</a:t>
            </a:r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对话气泡: 矩形 23">
            <a:extLst>
              <a:ext uri="{FF2B5EF4-FFF2-40B4-BE49-F238E27FC236}">
                <a16:creationId xmlns:a16="http://schemas.microsoft.com/office/drawing/2014/main" id="{E2701F06-3FFB-4230-BD86-7CD1BEC97DCE}"/>
              </a:ext>
            </a:extLst>
          </p:cNvPr>
          <p:cNvSpPr/>
          <p:nvPr/>
        </p:nvSpPr>
        <p:spPr>
          <a:xfrm>
            <a:off x="6404838" y="1855406"/>
            <a:ext cx="2012795" cy="725897"/>
          </a:xfrm>
          <a:prstGeom prst="wedgeRectCallout">
            <a:avLst>
              <a:gd name="adj1" fmla="val -30070"/>
              <a:gd name="adj2" fmla="val 127182"/>
            </a:avLst>
          </a:prstGeom>
          <a:solidFill>
            <a:schemeClr val="bg1"/>
          </a:solidFill>
          <a:ln w="381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解码 </a:t>
            </a: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Decode</a:t>
            </a:r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C6B5FF9-2108-4714-88EB-6D52C79367F5}"/>
              </a:ext>
            </a:extLst>
          </p:cNvPr>
          <p:cNvCxnSpPr>
            <a:cxnSpLocks/>
          </p:cNvCxnSpPr>
          <p:nvPr/>
        </p:nvCxnSpPr>
        <p:spPr>
          <a:xfrm flipH="1">
            <a:off x="3401122" y="4787869"/>
            <a:ext cx="3741234" cy="1819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对话气泡: 矩形 29">
            <a:extLst>
              <a:ext uri="{FF2B5EF4-FFF2-40B4-BE49-F238E27FC236}">
                <a16:creationId xmlns:a16="http://schemas.microsoft.com/office/drawing/2014/main" id="{CCF4EBE2-6027-41D0-AA0D-52F89DAFF6AE}"/>
              </a:ext>
            </a:extLst>
          </p:cNvPr>
          <p:cNvSpPr/>
          <p:nvPr/>
        </p:nvSpPr>
        <p:spPr>
          <a:xfrm>
            <a:off x="6404838" y="5568503"/>
            <a:ext cx="2012795" cy="725897"/>
          </a:xfrm>
          <a:prstGeom prst="wedgeRectCallout">
            <a:avLst>
              <a:gd name="adj1" fmla="val -20727"/>
              <a:gd name="adj2" fmla="val -148877"/>
            </a:avLst>
          </a:prstGeom>
          <a:solidFill>
            <a:schemeClr val="bg1"/>
          </a:solidFill>
          <a:ln w="381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编码 </a:t>
            </a: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Encode</a:t>
            </a:r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对话气泡: 矩形 30">
            <a:extLst>
              <a:ext uri="{FF2B5EF4-FFF2-40B4-BE49-F238E27FC236}">
                <a16:creationId xmlns:a16="http://schemas.microsoft.com/office/drawing/2014/main" id="{0E95B023-045E-42AE-A286-2546191D5FB2}"/>
              </a:ext>
            </a:extLst>
          </p:cNvPr>
          <p:cNvSpPr/>
          <p:nvPr/>
        </p:nvSpPr>
        <p:spPr>
          <a:xfrm>
            <a:off x="1797065" y="5568502"/>
            <a:ext cx="2012795" cy="725897"/>
          </a:xfrm>
          <a:prstGeom prst="wedgeRectCallout">
            <a:avLst>
              <a:gd name="adj1" fmla="val 35658"/>
              <a:gd name="adj2" fmla="val -135475"/>
            </a:avLst>
          </a:prstGeom>
          <a:solidFill>
            <a:schemeClr val="bg1"/>
          </a:solidFill>
          <a:ln w="381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解码 </a:t>
            </a: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Decode</a:t>
            </a:r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3243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7E624-9524-4DFE-A083-F1D2EE86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新建第一个项目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776899-BE71-4092-8B55-54EEF9923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>
              <a:lnSpc>
                <a:spcPct val="150000"/>
              </a:lnSpc>
            </a:pPr>
            <a:r>
              <a:rPr lang="zh-CN" altLang="en-US" dirty="0"/>
              <a:t>新建一个 </a:t>
            </a:r>
            <a:r>
              <a:rPr lang="en-US" altLang="zh-CN" dirty="0"/>
              <a:t>Maven </a:t>
            </a:r>
            <a:r>
              <a:rPr lang="zh-CN" altLang="en-US" dirty="0"/>
              <a:t>项目；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修改 </a:t>
            </a:r>
            <a:r>
              <a:rPr lang="en-US" altLang="zh-CN" dirty="0" err="1"/>
              <a:t>settings.xml</a:t>
            </a:r>
            <a:r>
              <a:rPr lang="en-US" altLang="zh-CN" dirty="0"/>
              <a:t> </a:t>
            </a:r>
            <a:r>
              <a:rPr lang="zh-CN" altLang="en-US" dirty="0"/>
              <a:t>文件增加阿里云仓库；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添加依赖项；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指定 </a:t>
            </a:r>
            <a:r>
              <a:rPr lang="en-US" altLang="zh-CN" dirty="0"/>
              <a:t>Java </a:t>
            </a:r>
            <a:r>
              <a:rPr lang="zh-CN" altLang="en-US" dirty="0"/>
              <a:t>版本为 </a:t>
            </a:r>
            <a:r>
              <a:rPr lang="en-US" altLang="zh-CN" dirty="0"/>
              <a:t>1.8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第一个 </a:t>
            </a:r>
            <a:r>
              <a:rPr lang="en-US" altLang="zh-CN" dirty="0" err="1"/>
              <a:t>Netty</a:t>
            </a:r>
            <a:r>
              <a:rPr lang="en-US" altLang="zh-CN" dirty="0"/>
              <a:t> </a:t>
            </a:r>
            <a:r>
              <a:rPr lang="zh-CN" altLang="en-US" dirty="0"/>
              <a:t>服务器程序；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9799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A1AA17-1D8F-4361-B07C-F6FD8A029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808" y="2511706"/>
            <a:ext cx="2485548" cy="1834587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Netty</a:t>
            </a:r>
            <a:r>
              <a:rPr lang="en-US" altLang="zh-CN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&amp;</a:t>
            </a:r>
            <a:br>
              <a:rPr lang="en-US" altLang="zh-CN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zh-CN" b="1" dirty="0"/>
              <a:t>Reactor</a:t>
            </a:r>
            <a:endParaRPr lang="en-US" altLang="zh-CN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图片 6" descr="图片包含 游戏机, 文字&#10;&#10;描述已自动生成">
            <a:extLst>
              <a:ext uri="{FF2B5EF4-FFF2-40B4-BE49-F238E27FC236}">
                <a16:creationId xmlns:a16="http://schemas.microsoft.com/office/drawing/2014/main" id="{F5743B77-F6A8-49E9-AFDE-D67097FD9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014" y="0"/>
            <a:ext cx="8174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53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34B9DB-FD57-49FD-BDA1-913790A7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故事</a:t>
            </a:r>
          </a:p>
        </p:txBody>
      </p:sp>
      <p:pic>
        <p:nvPicPr>
          <p:cNvPr id="4" name="图片 3" descr="图片包含 人, 室内, 白色, 微笑&#10;&#10;描述已自动生成">
            <a:extLst>
              <a:ext uri="{FF2B5EF4-FFF2-40B4-BE49-F238E27FC236}">
                <a16:creationId xmlns:a16="http://schemas.microsoft.com/office/drawing/2014/main" id="{906D8423-F3E5-48AC-A27B-6AC6F7656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21" y="2062621"/>
            <a:ext cx="2732758" cy="2732758"/>
          </a:xfrm>
          <a:prstGeom prst="rect">
            <a:avLst/>
          </a:prstGeom>
        </p:spPr>
      </p:pic>
      <p:pic>
        <p:nvPicPr>
          <p:cNvPr id="5" name="图片 4" descr="图片包含 人, 红色, 男人, 穿着&#10;&#10;描述已自动生成">
            <a:extLst>
              <a:ext uri="{FF2B5EF4-FFF2-40B4-BE49-F238E27FC236}">
                <a16:creationId xmlns:a16="http://schemas.microsoft.com/office/drawing/2014/main" id="{55ABF0C1-CCB8-418D-A6C4-FBC19626F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471" y="2062621"/>
            <a:ext cx="2831020" cy="2831016"/>
          </a:xfrm>
          <a:prstGeom prst="rect">
            <a:avLst/>
          </a:prstGeom>
        </p:spPr>
      </p:pic>
      <p:pic>
        <p:nvPicPr>
          <p:cNvPr id="6" name="图片 5" descr="图片包含 游戏机, 画&#10;&#10;描述已自动生成">
            <a:extLst>
              <a:ext uri="{FF2B5EF4-FFF2-40B4-BE49-F238E27FC236}">
                <a16:creationId xmlns:a16="http://schemas.microsoft.com/office/drawing/2014/main" id="{E84A4F4D-D94A-45B2-B4B4-34832645D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770" y="2062621"/>
            <a:ext cx="2732759" cy="273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9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A1AA17-1D8F-4361-B07C-F6FD8A029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808" y="2511706"/>
            <a:ext cx="2485548" cy="1834587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Netty</a:t>
            </a:r>
            <a:r>
              <a:rPr lang="en-US" altLang="zh-CN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&amp;</a:t>
            </a:r>
            <a:br>
              <a:rPr lang="en-US" altLang="zh-CN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zh-CN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Reactor</a:t>
            </a:r>
          </a:p>
        </p:txBody>
      </p:sp>
      <p:pic>
        <p:nvPicPr>
          <p:cNvPr id="7" name="图片 6" descr="图片包含 游戏机, 文字&#10;&#10;描述已自动生成">
            <a:extLst>
              <a:ext uri="{FF2B5EF4-FFF2-40B4-BE49-F238E27FC236}">
                <a16:creationId xmlns:a16="http://schemas.microsoft.com/office/drawing/2014/main" id="{F5743B77-F6A8-49E9-AFDE-D67097FD9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356" y="0"/>
            <a:ext cx="8174644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3E21993-B764-46EC-B982-64D1BADC9576}"/>
              </a:ext>
            </a:extLst>
          </p:cNvPr>
          <p:cNvSpPr txBox="1"/>
          <p:nvPr/>
        </p:nvSpPr>
        <p:spPr>
          <a:xfrm>
            <a:off x="6096001" y="1278028"/>
            <a:ext cx="9326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美女</a:t>
            </a:r>
          </a:p>
        </p:txBody>
      </p:sp>
      <p:pic>
        <p:nvPicPr>
          <p:cNvPr id="10" name="图片 9" descr="图片包含 人, 室内, 白色, 微笑&#10;&#10;描述已自动生成">
            <a:extLst>
              <a:ext uri="{FF2B5EF4-FFF2-40B4-BE49-F238E27FC236}">
                <a16:creationId xmlns:a16="http://schemas.microsoft.com/office/drawing/2014/main" id="{2357DBAD-E8E3-4E45-AF60-168CF3505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012" y="499872"/>
            <a:ext cx="1556312" cy="155631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5E7845A-8461-4EF7-BC7B-4F1D4E6D6BD8}"/>
              </a:ext>
            </a:extLst>
          </p:cNvPr>
          <p:cNvSpPr txBox="1"/>
          <p:nvPr/>
        </p:nvSpPr>
        <p:spPr>
          <a:xfrm>
            <a:off x="9762345" y="1270714"/>
            <a:ext cx="11190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服务生</a:t>
            </a:r>
          </a:p>
        </p:txBody>
      </p:sp>
      <p:pic>
        <p:nvPicPr>
          <p:cNvPr id="12" name="图片 11" descr="图片包含 人, 红色, 男人, 穿着&#10;&#10;描述已自动生成">
            <a:extLst>
              <a:ext uri="{FF2B5EF4-FFF2-40B4-BE49-F238E27FC236}">
                <a16:creationId xmlns:a16="http://schemas.microsoft.com/office/drawing/2014/main" id="{34ECE408-561F-422E-BE04-F88E6AA96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058" y="485244"/>
            <a:ext cx="1570942" cy="157094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1307B28-44DD-46C1-AA51-5CB5BA8F143B}"/>
              </a:ext>
            </a:extLst>
          </p:cNvPr>
          <p:cNvSpPr txBox="1"/>
          <p:nvPr/>
        </p:nvSpPr>
        <p:spPr>
          <a:xfrm>
            <a:off x="1531808" y="1270714"/>
            <a:ext cx="18453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发现美女的我</a:t>
            </a:r>
          </a:p>
        </p:txBody>
      </p:sp>
      <p:pic>
        <p:nvPicPr>
          <p:cNvPr id="18" name="图片 17" descr="图片包含 游戏机, 画&#10;&#10;描述已自动生成">
            <a:extLst>
              <a:ext uri="{FF2B5EF4-FFF2-40B4-BE49-F238E27FC236}">
                <a16:creationId xmlns:a16="http://schemas.microsoft.com/office/drawing/2014/main" id="{D3ECF07E-FA2E-4BFA-93A6-A0EB8DD51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956" y="520790"/>
            <a:ext cx="1535394" cy="153539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0CA4049-03EE-4CD3-8FE8-CC66515A1B9C}"/>
              </a:ext>
            </a:extLst>
          </p:cNvPr>
          <p:cNvSpPr txBox="1"/>
          <p:nvPr/>
        </p:nvSpPr>
        <p:spPr>
          <a:xfrm>
            <a:off x="5072039" y="4346293"/>
            <a:ext cx="167897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被美女纠缠着，</a:t>
            </a:r>
            <a:endParaRPr lang="en-US" altLang="zh-CN" dirty="0"/>
          </a:p>
          <a:p>
            <a:r>
              <a:rPr lang="zh-CN" altLang="en-US" dirty="0"/>
              <a:t>正要进店的我</a:t>
            </a:r>
          </a:p>
        </p:txBody>
      </p:sp>
      <p:pic>
        <p:nvPicPr>
          <p:cNvPr id="11" name="图片 10" descr="图片包含 游戏机, 画&#10;&#10;描述已自动生成">
            <a:extLst>
              <a:ext uri="{FF2B5EF4-FFF2-40B4-BE49-F238E27FC236}">
                <a16:creationId xmlns:a16="http://schemas.microsoft.com/office/drawing/2014/main" id="{A060EF1B-DD46-48BF-9EC9-2C0025AF6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006" y="3119760"/>
            <a:ext cx="1535394" cy="153539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8DBA3E4-502C-476C-9BE9-AB8E3B0914BF}"/>
              </a:ext>
            </a:extLst>
          </p:cNvPr>
          <p:cNvSpPr txBox="1"/>
          <p:nvPr/>
        </p:nvSpPr>
        <p:spPr>
          <a:xfrm>
            <a:off x="8741394" y="4341200"/>
            <a:ext cx="167897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已经进店，</a:t>
            </a:r>
            <a:endParaRPr lang="en-US" altLang="zh-CN" dirty="0"/>
          </a:p>
          <a:p>
            <a:r>
              <a:rPr lang="zh-CN" altLang="en-US" dirty="0"/>
              <a:t>正在点餐的我</a:t>
            </a:r>
          </a:p>
        </p:txBody>
      </p:sp>
      <p:pic>
        <p:nvPicPr>
          <p:cNvPr id="17" name="图片 16" descr="图片包含 游戏机, 画&#10;&#10;描述已自动生成">
            <a:extLst>
              <a:ext uri="{FF2B5EF4-FFF2-40B4-BE49-F238E27FC236}">
                <a16:creationId xmlns:a16="http://schemas.microsoft.com/office/drawing/2014/main" id="{3C1E525C-4899-4B92-9922-169E1DE64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961" y="3075310"/>
            <a:ext cx="1535394" cy="15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84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802374-FA56-4B33-ADAE-77B90E4B3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如果想要连接自己的服务器调试代码的话，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请使用这个地址：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hlinkClick r:id="rId2"/>
              </a:rPr>
              <a:t>http://</a:t>
            </a:r>
            <a:r>
              <a:rPr lang="en-US" altLang="zh-CN" dirty="0" err="1">
                <a:hlinkClick r:id="rId2"/>
              </a:rPr>
              <a:t>cdn0001.afrxvk.cn</a:t>
            </a:r>
            <a:r>
              <a:rPr lang="en-US" altLang="zh-CN" dirty="0">
                <a:hlinkClick r:id="rId2"/>
              </a:rPr>
              <a:t>/</a:t>
            </a:r>
            <a:r>
              <a:rPr lang="en-US" altLang="zh-CN" dirty="0" err="1">
                <a:hlinkClick r:id="rId2"/>
              </a:rPr>
              <a:t>hero_story</a:t>
            </a:r>
            <a:r>
              <a:rPr lang="en-US" altLang="zh-CN" dirty="0">
                <a:hlinkClick r:id="rId2"/>
              </a:rPr>
              <a:t>/demo/</a:t>
            </a:r>
            <a:r>
              <a:rPr lang="en-US" altLang="zh-CN" dirty="0" err="1">
                <a:hlinkClick r:id="rId2"/>
              </a:rPr>
              <a:t>step010</a:t>
            </a:r>
            <a:r>
              <a:rPr lang="en-US" altLang="zh-CN" dirty="0">
                <a:hlinkClick r:id="rId2"/>
              </a:rPr>
              <a:t>/</a:t>
            </a:r>
            <a:r>
              <a:rPr lang="en-US" altLang="zh-CN" dirty="0" err="1">
                <a:hlinkClick r:id="rId2"/>
              </a:rPr>
              <a:t>index.html?serverAddr</a:t>
            </a:r>
            <a:r>
              <a:rPr lang="en-US" altLang="zh-CN" dirty="0">
                <a:hlinkClick r:id="rId2"/>
              </a:rPr>
              <a:t>=</a:t>
            </a:r>
            <a:r>
              <a:rPr lang="en-US" altLang="zh-CN" dirty="0" err="1">
                <a:hlinkClick r:id="rId2"/>
              </a:rPr>
              <a:t>127.0.0.1:12345&amp;userId</a:t>
            </a:r>
            <a:r>
              <a:rPr lang="en-US" altLang="zh-CN" dirty="0">
                <a:hlinkClick r:id="rId2"/>
              </a:rPr>
              <a:t>=1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06989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F50976-BD21-4244-A3F5-C078D99F7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自我介绍</a:t>
            </a:r>
            <a:r>
              <a:rPr lang="en-US" altLang="zh-CN" b="1" dirty="0"/>
              <a:t>+</a:t>
            </a:r>
            <a:r>
              <a:rPr lang="zh-CN" altLang="en-US" b="1" dirty="0"/>
              <a:t>项目介绍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F36662-F066-4340-9D1E-CEE54CA52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2005 </a:t>
            </a:r>
            <a:r>
              <a:rPr lang="zh-CN" altLang="en-US" dirty="0"/>
              <a:t>年入行软件开发，做过开发也做过管理；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《</a:t>
            </a:r>
            <a:r>
              <a:rPr lang="zh-CN" altLang="en-US" dirty="0"/>
              <a:t>钢铁元帅</a:t>
            </a:r>
            <a:r>
              <a:rPr lang="en-US" altLang="zh-CN" dirty="0"/>
              <a:t>》</a:t>
            </a:r>
          </a:p>
          <a:p>
            <a:r>
              <a:rPr lang="en-US" altLang="zh-CN" dirty="0">
                <a:hlinkClick r:id="rId2"/>
              </a:rPr>
              <a:t>http://</a:t>
            </a:r>
            <a:r>
              <a:rPr lang="en-US" altLang="zh-CN" dirty="0" err="1">
                <a:hlinkClick r:id="rId2"/>
              </a:rPr>
              <a:t>gt-1251274804.file.myqcloud.com</a:t>
            </a:r>
            <a:r>
              <a:rPr lang="en-US" altLang="zh-CN" dirty="0">
                <a:hlinkClick r:id="rId2"/>
              </a:rPr>
              <a:t>/tr/</a:t>
            </a:r>
            <a:r>
              <a:rPr lang="en-US" altLang="zh-CN" dirty="0" err="1">
                <a:hlinkClick r:id="rId2"/>
              </a:rPr>
              <a:t>index.html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《</a:t>
            </a:r>
            <a:r>
              <a:rPr lang="zh-CN" altLang="en-US" dirty="0"/>
              <a:t>回到三国志</a:t>
            </a:r>
            <a:r>
              <a:rPr lang="en-US" altLang="zh-CN" dirty="0"/>
              <a:t>》</a:t>
            </a:r>
          </a:p>
          <a:p>
            <a:r>
              <a:rPr lang="en-US" altLang="zh-CN" dirty="0">
                <a:hlinkClick r:id="rId3"/>
              </a:rPr>
              <a:t>http://</a:t>
            </a:r>
            <a:r>
              <a:rPr lang="en-US" altLang="zh-CN" dirty="0" err="1">
                <a:hlinkClick r:id="rId3"/>
              </a:rPr>
              <a:t>gameapp.qq.com</a:t>
            </a:r>
            <a:r>
              <a:rPr lang="en-US" altLang="zh-CN" dirty="0">
                <a:hlinkClick r:id="rId3"/>
              </a:rPr>
              <a:t>/1101245335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8352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77563-4356-45C0-BB44-AA4AB5B89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667" y="577753"/>
            <a:ext cx="5277333" cy="179232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开发语言和开发框架</a:t>
            </a:r>
            <a:br>
              <a:rPr lang="en-US" altLang="zh-CN" dirty="0"/>
            </a:br>
            <a:r>
              <a:rPr lang="en-US" altLang="zh-CN" dirty="0"/>
              <a:t>——</a:t>
            </a:r>
            <a:r>
              <a:rPr lang="zh-CN" altLang="en-US" dirty="0"/>
              <a:t>前端</a:t>
            </a:r>
          </a:p>
        </p:txBody>
      </p:sp>
      <p:sp>
        <p:nvSpPr>
          <p:cNvPr id="7180" name="Content Placeholder 7179">
            <a:extLst>
              <a:ext uri="{FF2B5EF4-FFF2-40B4-BE49-F238E27FC236}">
                <a16:creationId xmlns:a16="http://schemas.microsoft.com/office/drawing/2014/main" id="{260F8FC5-7C32-4042-8A17-6E51D1C91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Cocos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Unreal </a:t>
            </a:r>
            <a:r>
              <a:rPr lang="zh-CN" altLang="en-US" sz="1800" dirty="0"/>
              <a:t>虚幻；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Unity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C/C++</a:t>
            </a:r>
            <a:r>
              <a:rPr lang="zh-CN" altLang="en-US" sz="1800" dirty="0"/>
              <a:t>、</a:t>
            </a:r>
            <a:r>
              <a:rPr lang="en-US" altLang="zh-CN" sz="1800" dirty="0"/>
              <a:t>Lua</a:t>
            </a:r>
            <a:r>
              <a:rPr lang="zh-CN" altLang="en-US" sz="1800" dirty="0"/>
              <a:t>、</a:t>
            </a:r>
            <a:r>
              <a:rPr lang="en-US" altLang="zh-CN" sz="1800" dirty="0"/>
              <a:t>C#</a:t>
            </a:r>
            <a:r>
              <a:rPr lang="zh-CN" altLang="en-US" sz="1800" dirty="0"/>
              <a:t>、</a:t>
            </a:r>
            <a:r>
              <a:rPr lang="en-US" altLang="zh-CN" sz="1800" dirty="0"/>
              <a:t>JavaScript</a:t>
            </a:r>
            <a:r>
              <a:rPr lang="zh-CN" altLang="en-US" sz="1800" dirty="0"/>
              <a:t>、</a:t>
            </a:r>
            <a:r>
              <a:rPr lang="en-US" altLang="zh-CN" sz="1800" dirty="0"/>
              <a:t>TypeScript</a:t>
            </a:r>
            <a:r>
              <a:rPr lang="zh-CN" altLang="en-US" sz="1800" dirty="0"/>
              <a:t>；</a:t>
            </a:r>
            <a:endParaRPr lang="en-US" sz="1800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5005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6114379-CEF2-4927-BEAC-763037C09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9597" y="2815229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4" name="Picture 6" descr="https://timgsa.baidu.com/timg?image&amp;quality=80&amp;size=b9999_10000&amp;sec=1573618219&amp;di=316ffce39d2ffeb8ea14a90feb42b04c&amp;imgtype=jpg&amp;er=1&amp;src=http%3A%2F%2Fwww.uchuanbo.com%2Fueditor%2Fphp%2Fupload%2Fimage%2F20180727%2F1532661992855064.png">
            <a:extLst>
              <a:ext uri="{FF2B5EF4-FFF2-40B4-BE49-F238E27FC236}">
                <a16:creationId xmlns:a16="http://schemas.microsoft.com/office/drawing/2014/main" id="{14C6EF80-7A96-46B9-8713-D732CFE38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366" y="3361170"/>
            <a:ext cx="1741359" cy="17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C14C23C8-0D86-4D9E-A9C7-76291675C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603" y="1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6" name="Picture 8" descr="https://timgsa.baidu.com/timg?image&amp;quality=80&amp;size=b9999_10000&amp;sec=1573023546419&amp;di=45807e4d2cb3c21dd865dcb2f726d303&amp;imgtype=0&amp;src=http%3A%2F%2Fimg5.pcpop.com%2FArticleImages%2F500x375%2F3%2F3609%2F003609657.jpg">
            <a:extLst>
              <a:ext uri="{FF2B5EF4-FFF2-40B4-BE49-F238E27FC236}">
                <a16:creationId xmlns:a16="http://schemas.microsoft.com/office/drawing/2014/main" id="{21B837E3-5B5B-40DE-A4FB-80063018E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774" y="304199"/>
            <a:ext cx="3028386" cy="233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32248578-C6EF-47FB-8B88-AD65C2745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3088" y="4197206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https://timgsa.baidu.com/timg?image&amp;quality=80&amp;size=b9999_10000&amp;sec=1573023407460&amp;di=f99abb07a6d8a5d73e220c4587d9074e&amp;imgtype=0&amp;src=http%3A%2F%2Fcdn.unwire.hk%2Fwp-content%2Fuploads%2F2014%2F04%2Funity3d.jpg">
            <a:extLst>
              <a:ext uri="{FF2B5EF4-FFF2-40B4-BE49-F238E27FC236}">
                <a16:creationId xmlns:a16="http://schemas.microsoft.com/office/drawing/2014/main" id="{D417199C-66E2-4DCC-A649-2845F4AAD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82150" y="5333955"/>
            <a:ext cx="2407535" cy="87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547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C7D3B-E946-4426-B2E5-849DB0348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667" y="657616"/>
            <a:ext cx="5277333" cy="163259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开发语言和开发框架</a:t>
            </a:r>
            <a:br>
              <a:rPr lang="en-US" altLang="zh-CN" dirty="0"/>
            </a:br>
            <a:r>
              <a:rPr lang="en-US" altLang="zh-CN" dirty="0"/>
              <a:t>——</a:t>
            </a:r>
            <a:r>
              <a:rPr lang="zh-CN" altLang="en-US" dirty="0"/>
              <a:t>后端</a:t>
            </a:r>
          </a:p>
        </p:txBody>
      </p:sp>
      <p:sp>
        <p:nvSpPr>
          <p:cNvPr id="8200" name="Content Placeholder 8199">
            <a:extLst>
              <a:ext uri="{FF2B5EF4-FFF2-40B4-BE49-F238E27FC236}">
                <a16:creationId xmlns:a16="http://schemas.microsoft.com/office/drawing/2014/main" id="{7CB02649-2581-4C02-A83F-69945A37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Java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C/C++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Python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Go</a:t>
            </a:r>
            <a:r>
              <a:rPr lang="zh-CN" altLang="en-US" sz="1800" dirty="0"/>
              <a:t>、</a:t>
            </a:r>
            <a:r>
              <a:rPr lang="en-US" altLang="zh-CN" sz="1800" dirty="0"/>
              <a:t>NodeJS</a:t>
            </a:r>
            <a:r>
              <a:rPr lang="zh-CN" altLang="en-US" sz="1800" dirty="0"/>
              <a:t>；</a:t>
            </a:r>
            <a:endParaRPr lang="en-US" sz="18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5005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6114379-CEF2-4927-BEAC-763037C09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9597" y="2815229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https://ss0.bdstatic.com/70cFvHSh_Q1YnxGkpoWK1HF6hhy/it/u=2233007789,1986104611&amp;fm=26&amp;gp=0.jpg">
            <a:extLst>
              <a:ext uri="{FF2B5EF4-FFF2-40B4-BE49-F238E27FC236}">
                <a16:creationId xmlns:a16="http://schemas.microsoft.com/office/drawing/2014/main" id="{224CB5EF-E887-4FF3-B60C-7DDD42A05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2136" y="3314998"/>
            <a:ext cx="1675819" cy="188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14C23C8-0D86-4D9E-A9C7-76291675C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603" y="1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12" descr="See the source image">
            <a:extLst>
              <a:ext uri="{FF2B5EF4-FFF2-40B4-BE49-F238E27FC236}">
                <a16:creationId xmlns:a16="http://schemas.microsoft.com/office/drawing/2014/main" id="{5701030D-DB54-4578-ADB3-8F06648F2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88245" y="297192"/>
            <a:ext cx="2353443" cy="235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32248578-C6EF-47FB-8B88-AD65C2745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3088" y="4197206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 descr="https://timgsa.baidu.com/timg?image&amp;quality=80&amp;size=b9999_10000&amp;sec=1573024038629&amp;di=a88469c70b67b8212b22516fa5625182&amp;imgtype=jpg&amp;src=http%3A%2F%2F5b0988e595225.cdn.sohucs.com%2Fimages%2F20190209%2F55ec83c8e10149b59febf6a2088bdcda.jpeg">
            <a:extLst>
              <a:ext uri="{FF2B5EF4-FFF2-40B4-BE49-F238E27FC236}">
                <a16:creationId xmlns:a16="http://schemas.microsoft.com/office/drawing/2014/main" id="{80A8B420-7121-4FAE-B520-4AC9C6095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73347" y="4857750"/>
            <a:ext cx="1825141" cy="182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98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帽子, 衬衫, 房间&#10;&#10;描述已自动生成">
            <a:extLst>
              <a:ext uri="{FF2B5EF4-FFF2-40B4-BE49-F238E27FC236}">
                <a16:creationId xmlns:a16="http://schemas.microsoft.com/office/drawing/2014/main" id="{E8DAB1A8-4101-4D00-A4C1-481088DAC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00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8417673-F529-49EC-8402-EC8515FAD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6256332"/>
          </a:xfrm>
          <a:custGeom>
            <a:avLst/>
            <a:gdLst>
              <a:gd name="connsiteX0" fmla="*/ 0 w 12192000"/>
              <a:gd name="connsiteY0" fmla="*/ 6256332 h 6256332"/>
              <a:gd name="connsiteX1" fmla="*/ 12192000 w 12192000"/>
              <a:gd name="connsiteY1" fmla="*/ 6256332 h 6256332"/>
              <a:gd name="connsiteX2" fmla="*/ 12192000 w 12192000"/>
              <a:gd name="connsiteY2" fmla="*/ 1476999 h 6256332"/>
              <a:gd name="connsiteX3" fmla="*/ 11641106 w 12192000"/>
              <a:gd name="connsiteY3" fmla="*/ 293499 h 6256332"/>
              <a:gd name="connsiteX4" fmla="*/ 11503315 w 12192000"/>
              <a:gd name="connsiteY4" fmla="*/ 234 h 6256332"/>
              <a:gd name="connsiteX5" fmla="*/ 11009115 w 12192000"/>
              <a:gd name="connsiteY5" fmla="*/ 234 h 6256332"/>
              <a:gd name="connsiteX6" fmla="*/ 9923087 w 12192000"/>
              <a:gd name="connsiteY6" fmla="*/ 234 h 6256332"/>
              <a:gd name="connsiteX7" fmla="*/ 9715554 w 12192000"/>
              <a:gd name="connsiteY7" fmla="*/ 234 h 6256332"/>
              <a:gd name="connsiteX8" fmla="*/ 9220071 w 12192000"/>
              <a:gd name="connsiteY8" fmla="*/ 234 h 6256332"/>
              <a:gd name="connsiteX9" fmla="*/ 8134043 w 12192000"/>
              <a:gd name="connsiteY9" fmla="*/ 234 h 6256332"/>
              <a:gd name="connsiteX10" fmla="*/ 7913368 w 12192000"/>
              <a:gd name="connsiteY10" fmla="*/ 234 h 6256332"/>
              <a:gd name="connsiteX11" fmla="*/ 7913260 w 12192000"/>
              <a:gd name="connsiteY11" fmla="*/ 0 h 6256332"/>
              <a:gd name="connsiteX12" fmla="*/ 7417776 w 12192000"/>
              <a:gd name="connsiteY12" fmla="*/ 0 h 6256332"/>
              <a:gd name="connsiteX13" fmla="*/ 6331751 w 12192000"/>
              <a:gd name="connsiteY13" fmla="*/ 0 h 6256332"/>
              <a:gd name="connsiteX14" fmla="*/ 6124217 w 12192000"/>
              <a:gd name="connsiteY14" fmla="*/ 0 h 6256332"/>
              <a:gd name="connsiteX15" fmla="*/ 5628734 w 12192000"/>
              <a:gd name="connsiteY15" fmla="*/ 0 h 6256332"/>
              <a:gd name="connsiteX16" fmla="*/ 4542707 w 12192000"/>
              <a:gd name="connsiteY16" fmla="*/ 0 h 6256332"/>
              <a:gd name="connsiteX17" fmla="*/ 1504199 w 12192000"/>
              <a:gd name="connsiteY17" fmla="*/ 0 h 6256332"/>
              <a:gd name="connsiteX18" fmla="*/ 0 w 12192000"/>
              <a:gd name="connsiteY18" fmla="*/ 0 h 625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256332">
                <a:moveTo>
                  <a:pt x="0" y="6256332"/>
                </a:moveTo>
                <a:lnTo>
                  <a:pt x="12192000" y="6256332"/>
                </a:lnTo>
                <a:lnTo>
                  <a:pt x="12192000" y="1476999"/>
                </a:lnTo>
                <a:lnTo>
                  <a:pt x="11641106" y="293499"/>
                </a:lnTo>
                <a:lnTo>
                  <a:pt x="11503315" y="234"/>
                </a:lnTo>
                <a:lnTo>
                  <a:pt x="11009115" y="234"/>
                </a:lnTo>
                <a:lnTo>
                  <a:pt x="9923087" y="234"/>
                </a:lnTo>
                <a:lnTo>
                  <a:pt x="9715554" y="234"/>
                </a:lnTo>
                <a:lnTo>
                  <a:pt x="9220071" y="234"/>
                </a:lnTo>
                <a:lnTo>
                  <a:pt x="8134043" y="234"/>
                </a:lnTo>
                <a:lnTo>
                  <a:pt x="7913368" y="234"/>
                </a:lnTo>
                <a:lnTo>
                  <a:pt x="7913260" y="0"/>
                </a:lnTo>
                <a:lnTo>
                  <a:pt x="7417776" y="0"/>
                </a:lnTo>
                <a:lnTo>
                  <a:pt x="6331751" y="0"/>
                </a:lnTo>
                <a:lnTo>
                  <a:pt x="6124217" y="0"/>
                </a:lnTo>
                <a:lnTo>
                  <a:pt x="5628734" y="0"/>
                </a:lnTo>
                <a:lnTo>
                  <a:pt x="4542707" y="0"/>
                </a:lnTo>
                <a:lnTo>
                  <a:pt x="1504199" y="0"/>
                </a:lnTo>
                <a:lnTo>
                  <a:pt x="0" y="0"/>
                </a:lnTo>
                <a:close/>
              </a:path>
            </a:pathLst>
          </a:custGeom>
          <a:solidFill>
            <a:srgbClr val="2B2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图片 4" descr="图片包含 桌子, 蛋糕, 食物, 生日&#10;&#10;描述已自动生成">
            <a:extLst>
              <a:ext uri="{FF2B5EF4-FFF2-40B4-BE49-F238E27FC236}">
                <a16:creationId xmlns:a16="http://schemas.microsoft.com/office/drawing/2014/main" id="{4BAB3258-A00C-4117-8133-9E000BA6D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" b="10927"/>
          <a:stretch/>
        </p:blipFill>
        <p:spPr>
          <a:xfrm>
            <a:off x="20" y="10"/>
            <a:ext cx="12191980" cy="6040296"/>
          </a:xfrm>
          <a:custGeom>
            <a:avLst/>
            <a:gdLst>
              <a:gd name="connsiteX0" fmla="*/ 0 w 12192000"/>
              <a:gd name="connsiteY0" fmla="*/ 0 h 6040306"/>
              <a:gd name="connsiteX1" fmla="*/ 12192000 w 12192000"/>
              <a:gd name="connsiteY1" fmla="*/ 0 h 6040306"/>
              <a:gd name="connsiteX2" fmla="*/ 12192000 w 12192000"/>
              <a:gd name="connsiteY2" fmla="*/ 4211076 h 6040306"/>
              <a:gd name="connsiteX3" fmla="*/ 11340591 w 12192000"/>
              <a:gd name="connsiteY3" fmla="*/ 6040306 h 6040306"/>
              <a:gd name="connsiteX4" fmla="*/ 10860731 w 12192000"/>
              <a:gd name="connsiteY4" fmla="*/ 6040306 h 6040306"/>
              <a:gd name="connsiteX5" fmla="*/ 9808950 w 12192000"/>
              <a:gd name="connsiteY5" fmla="*/ 6040306 h 6040306"/>
              <a:gd name="connsiteX6" fmla="*/ 5960209 w 12192000"/>
              <a:gd name="connsiteY6" fmla="*/ 6040306 h 6040306"/>
              <a:gd name="connsiteX7" fmla="*/ 5480349 w 12192000"/>
              <a:gd name="connsiteY7" fmla="*/ 6040306 h 6040306"/>
              <a:gd name="connsiteX8" fmla="*/ 5096434 w 12192000"/>
              <a:gd name="connsiteY8" fmla="*/ 6040306 h 6040306"/>
              <a:gd name="connsiteX9" fmla="*/ 4428567 w 12192000"/>
              <a:gd name="connsiteY9" fmla="*/ 6040306 h 6040306"/>
              <a:gd name="connsiteX10" fmla="*/ 0 w 12192000"/>
              <a:gd name="connsiteY10" fmla="*/ 6040306 h 60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040306">
                <a:moveTo>
                  <a:pt x="0" y="0"/>
                </a:moveTo>
                <a:lnTo>
                  <a:pt x="12192000" y="0"/>
                </a:lnTo>
                <a:lnTo>
                  <a:pt x="12192000" y="4211076"/>
                </a:lnTo>
                <a:lnTo>
                  <a:pt x="11340591" y="6040306"/>
                </a:lnTo>
                <a:lnTo>
                  <a:pt x="10860731" y="6040306"/>
                </a:lnTo>
                <a:lnTo>
                  <a:pt x="9808950" y="6040306"/>
                </a:lnTo>
                <a:lnTo>
                  <a:pt x="5960209" y="6040306"/>
                </a:lnTo>
                <a:lnTo>
                  <a:pt x="5480349" y="6040306"/>
                </a:lnTo>
                <a:lnTo>
                  <a:pt x="5096434" y="6040306"/>
                </a:lnTo>
                <a:lnTo>
                  <a:pt x="4428567" y="6040306"/>
                </a:lnTo>
                <a:lnTo>
                  <a:pt x="0" y="60403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16279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8417673-F529-49EC-8402-EC8515FAD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6256332"/>
          </a:xfrm>
          <a:custGeom>
            <a:avLst/>
            <a:gdLst>
              <a:gd name="connsiteX0" fmla="*/ 0 w 12192000"/>
              <a:gd name="connsiteY0" fmla="*/ 6256332 h 6256332"/>
              <a:gd name="connsiteX1" fmla="*/ 12192000 w 12192000"/>
              <a:gd name="connsiteY1" fmla="*/ 6256332 h 6256332"/>
              <a:gd name="connsiteX2" fmla="*/ 12192000 w 12192000"/>
              <a:gd name="connsiteY2" fmla="*/ 1476999 h 6256332"/>
              <a:gd name="connsiteX3" fmla="*/ 11641106 w 12192000"/>
              <a:gd name="connsiteY3" fmla="*/ 293499 h 6256332"/>
              <a:gd name="connsiteX4" fmla="*/ 11503315 w 12192000"/>
              <a:gd name="connsiteY4" fmla="*/ 234 h 6256332"/>
              <a:gd name="connsiteX5" fmla="*/ 11009115 w 12192000"/>
              <a:gd name="connsiteY5" fmla="*/ 234 h 6256332"/>
              <a:gd name="connsiteX6" fmla="*/ 9923087 w 12192000"/>
              <a:gd name="connsiteY6" fmla="*/ 234 h 6256332"/>
              <a:gd name="connsiteX7" fmla="*/ 9715554 w 12192000"/>
              <a:gd name="connsiteY7" fmla="*/ 234 h 6256332"/>
              <a:gd name="connsiteX8" fmla="*/ 9220071 w 12192000"/>
              <a:gd name="connsiteY8" fmla="*/ 234 h 6256332"/>
              <a:gd name="connsiteX9" fmla="*/ 8134043 w 12192000"/>
              <a:gd name="connsiteY9" fmla="*/ 234 h 6256332"/>
              <a:gd name="connsiteX10" fmla="*/ 7913368 w 12192000"/>
              <a:gd name="connsiteY10" fmla="*/ 234 h 6256332"/>
              <a:gd name="connsiteX11" fmla="*/ 7913260 w 12192000"/>
              <a:gd name="connsiteY11" fmla="*/ 0 h 6256332"/>
              <a:gd name="connsiteX12" fmla="*/ 7417776 w 12192000"/>
              <a:gd name="connsiteY12" fmla="*/ 0 h 6256332"/>
              <a:gd name="connsiteX13" fmla="*/ 6331751 w 12192000"/>
              <a:gd name="connsiteY13" fmla="*/ 0 h 6256332"/>
              <a:gd name="connsiteX14" fmla="*/ 6124217 w 12192000"/>
              <a:gd name="connsiteY14" fmla="*/ 0 h 6256332"/>
              <a:gd name="connsiteX15" fmla="*/ 5628734 w 12192000"/>
              <a:gd name="connsiteY15" fmla="*/ 0 h 6256332"/>
              <a:gd name="connsiteX16" fmla="*/ 4542707 w 12192000"/>
              <a:gd name="connsiteY16" fmla="*/ 0 h 6256332"/>
              <a:gd name="connsiteX17" fmla="*/ 1504199 w 12192000"/>
              <a:gd name="connsiteY17" fmla="*/ 0 h 6256332"/>
              <a:gd name="connsiteX18" fmla="*/ 0 w 12192000"/>
              <a:gd name="connsiteY18" fmla="*/ 0 h 625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256332">
                <a:moveTo>
                  <a:pt x="0" y="6256332"/>
                </a:moveTo>
                <a:lnTo>
                  <a:pt x="12192000" y="6256332"/>
                </a:lnTo>
                <a:lnTo>
                  <a:pt x="12192000" y="1476999"/>
                </a:lnTo>
                <a:lnTo>
                  <a:pt x="11641106" y="293499"/>
                </a:lnTo>
                <a:lnTo>
                  <a:pt x="11503315" y="234"/>
                </a:lnTo>
                <a:lnTo>
                  <a:pt x="11009115" y="234"/>
                </a:lnTo>
                <a:lnTo>
                  <a:pt x="9923087" y="234"/>
                </a:lnTo>
                <a:lnTo>
                  <a:pt x="9715554" y="234"/>
                </a:lnTo>
                <a:lnTo>
                  <a:pt x="9220071" y="234"/>
                </a:lnTo>
                <a:lnTo>
                  <a:pt x="8134043" y="234"/>
                </a:lnTo>
                <a:lnTo>
                  <a:pt x="7913368" y="234"/>
                </a:lnTo>
                <a:lnTo>
                  <a:pt x="7913260" y="0"/>
                </a:lnTo>
                <a:lnTo>
                  <a:pt x="7417776" y="0"/>
                </a:lnTo>
                <a:lnTo>
                  <a:pt x="6331751" y="0"/>
                </a:lnTo>
                <a:lnTo>
                  <a:pt x="6124217" y="0"/>
                </a:lnTo>
                <a:lnTo>
                  <a:pt x="5628734" y="0"/>
                </a:lnTo>
                <a:lnTo>
                  <a:pt x="4542707" y="0"/>
                </a:lnTo>
                <a:lnTo>
                  <a:pt x="1504199" y="0"/>
                </a:lnTo>
                <a:lnTo>
                  <a:pt x="0" y="0"/>
                </a:lnTo>
                <a:close/>
              </a:path>
            </a:pathLst>
          </a:custGeom>
          <a:solidFill>
            <a:srgbClr val="245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图片 4" descr="图片包含 电脑, 束, 不同, 许多&#10;&#10;描述已自动生成">
            <a:extLst>
              <a:ext uri="{FF2B5EF4-FFF2-40B4-BE49-F238E27FC236}">
                <a16:creationId xmlns:a16="http://schemas.microsoft.com/office/drawing/2014/main" id="{4AE3D631-5040-410E-AC7D-5824E90475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" b="11702"/>
          <a:stretch/>
        </p:blipFill>
        <p:spPr>
          <a:xfrm>
            <a:off x="20" y="10"/>
            <a:ext cx="12191980" cy="6040296"/>
          </a:xfrm>
          <a:custGeom>
            <a:avLst/>
            <a:gdLst>
              <a:gd name="connsiteX0" fmla="*/ 0 w 12192000"/>
              <a:gd name="connsiteY0" fmla="*/ 0 h 6040306"/>
              <a:gd name="connsiteX1" fmla="*/ 12192000 w 12192000"/>
              <a:gd name="connsiteY1" fmla="*/ 0 h 6040306"/>
              <a:gd name="connsiteX2" fmla="*/ 12192000 w 12192000"/>
              <a:gd name="connsiteY2" fmla="*/ 4211076 h 6040306"/>
              <a:gd name="connsiteX3" fmla="*/ 11340591 w 12192000"/>
              <a:gd name="connsiteY3" fmla="*/ 6040306 h 6040306"/>
              <a:gd name="connsiteX4" fmla="*/ 10860731 w 12192000"/>
              <a:gd name="connsiteY4" fmla="*/ 6040306 h 6040306"/>
              <a:gd name="connsiteX5" fmla="*/ 9808950 w 12192000"/>
              <a:gd name="connsiteY5" fmla="*/ 6040306 h 6040306"/>
              <a:gd name="connsiteX6" fmla="*/ 5960209 w 12192000"/>
              <a:gd name="connsiteY6" fmla="*/ 6040306 h 6040306"/>
              <a:gd name="connsiteX7" fmla="*/ 5480349 w 12192000"/>
              <a:gd name="connsiteY7" fmla="*/ 6040306 h 6040306"/>
              <a:gd name="connsiteX8" fmla="*/ 5096434 w 12192000"/>
              <a:gd name="connsiteY8" fmla="*/ 6040306 h 6040306"/>
              <a:gd name="connsiteX9" fmla="*/ 4428567 w 12192000"/>
              <a:gd name="connsiteY9" fmla="*/ 6040306 h 6040306"/>
              <a:gd name="connsiteX10" fmla="*/ 0 w 12192000"/>
              <a:gd name="connsiteY10" fmla="*/ 6040306 h 60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040306">
                <a:moveTo>
                  <a:pt x="0" y="0"/>
                </a:moveTo>
                <a:lnTo>
                  <a:pt x="12192000" y="0"/>
                </a:lnTo>
                <a:lnTo>
                  <a:pt x="12192000" y="4211076"/>
                </a:lnTo>
                <a:lnTo>
                  <a:pt x="11340591" y="6040306"/>
                </a:lnTo>
                <a:lnTo>
                  <a:pt x="10860731" y="6040306"/>
                </a:lnTo>
                <a:lnTo>
                  <a:pt x="9808950" y="6040306"/>
                </a:lnTo>
                <a:lnTo>
                  <a:pt x="5960209" y="6040306"/>
                </a:lnTo>
                <a:lnTo>
                  <a:pt x="5480349" y="6040306"/>
                </a:lnTo>
                <a:lnTo>
                  <a:pt x="5096434" y="6040306"/>
                </a:lnTo>
                <a:lnTo>
                  <a:pt x="4428567" y="6040306"/>
                </a:lnTo>
                <a:lnTo>
                  <a:pt x="0" y="60403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6695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://n.sinaimg.cn/games/transform/20160121/U-Xr-fxnuvxe8307976.png">
            <a:extLst>
              <a:ext uri="{FF2B5EF4-FFF2-40B4-BE49-F238E27FC236}">
                <a16:creationId xmlns:a16="http://schemas.microsoft.com/office/drawing/2014/main" id="{EC69EAA1-B703-479F-9A5D-0109FDAC6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470" y="570646"/>
            <a:ext cx="2858354" cy="285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e the source image">
            <a:extLst>
              <a:ext uri="{FF2B5EF4-FFF2-40B4-BE49-F238E27FC236}">
                <a16:creationId xmlns:a16="http://schemas.microsoft.com/office/drawing/2014/main" id="{E11644EE-7E82-4537-B8E2-2F529DB44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75" y="570645"/>
            <a:ext cx="2858355" cy="285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6624DB5-9D19-449E-B7D8-99A41C8C1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技术栈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3064FF8-1FD8-4AC4-B103-85A2E4394F65}"/>
              </a:ext>
            </a:extLst>
          </p:cNvPr>
          <p:cNvSpPr txBox="1">
            <a:spLocks/>
          </p:cNvSpPr>
          <p:nvPr/>
        </p:nvSpPr>
        <p:spPr>
          <a:xfrm>
            <a:off x="1323333" y="3342409"/>
            <a:ext cx="3828624" cy="2858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lt"/>
              </a:rPr>
              <a:t>前端</a:t>
            </a:r>
            <a:endParaRPr lang="en-US" altLang="zh-CN" sz="2800" b="1" dirty="0"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+mn-lt"/>
              </a:rPr>
              <a:t>Cocos Creator 2.2.0</a:t>
            </a:r>
            <a:r>
              <a:rPr lang="zh-CN" altLang="en-US" sz="2800" b="1" dirty="0">
                <a:latin typeface="+mn-lt"/>
              </a:rPr>
              <a:t>；</a:t>
            </a:r>
            <a:endParaRPr lang="en-US" altLang="zh-CN" sz="2800" b="1" dirty="0"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+mn-lt"/>
              </a:rPr>
              <a:t>开发环境：</a:t>
            </a:r>
            <a:r>
              <a:rPr lang="en-US" altLang="zh-CN" sz="2800" b="1" dirty="0">
                <a:latin typeface="+mn-lt"/>
              </a:rPr>
              <a:t>VS Code</a:t>
            </a:r>
            <a:r>
              <a:rPr lang="zh-CN" altLang="en-US" sz="2800" b="1" dirty="0">
                <a:latin typeface="+mn-lt"/>
              </a:rPr>
              <a:t>；</a:t>
            </a:r>
            <a:endParaRPr lang="en-US" altLang="zh-CN" sz="2800" b="1" dirty="0"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b="1" dirty="0">
              <a:latin typeface="+mn-lt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0029628-89F4-40F3-AE84-9509FFCB9320}"/>
              </a:ext>
            </a:extLst>
          </p:cNvPr>
          <p:cNvSpPr txBox="1">
            <a:spLocks/>
          </p:cNvSpPr>
          <p:nvPr/>
        </p:nvSpPr>
        <p:spPr>
          <a:xfrm>
            <a:off x="7040043" y="3342409"/>
            <a:ext cx="3828624" cy="2858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lt"/>
              </a:rPr>
              <a:t>后端</a:t>
            </a:r>
            <a:endParaRPr lang="en-US" altLang="zh-CN" sz="2800" b="1" dirty="0"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latin typeface="+mn-lt"/>
              </a:rPr>
              <a:t>JDK</a:t>
            </a:r>
            <a:r>
              <a:rPr lang="en-US" altLang="zh-CN" sz="2800" b="1" dirty="0">
                <a:latin typeface="+mn-lt"/>
              </a:rPr>
              <a:t> 1.8</a:t>
            </a:r>
            <a:r>
              <a:rPr lang="zh-CN" altLang="en-US" sz="2800" b="1" dirty="0">
                <a:latin typeface="+mn-lt"/>
              </a:rPr>
              <a:t>；</a:t>
            </a:r>
            <a:endParaRPr lang="en-US" altLang="zh-CN" sz="2800" b="1" dirty="0"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+mn-lt"/>
              </a:rPr>
              <a:t>开发环境：</a:t>
            </a:r>
            <a:r>
              <a:rPr lang="en-US" altLang="zh-CN" sz="2800" b="1" dirty="0">
                <a:latin typeface="+mn-lt"/>
              </a:rPr>
              <a:t>IDEA</a:t>
            </a:r>
            <a:r>
              <a:rPr lang="zh-CN" altLang="en-US" sz="2800" b="1" dirty="0">
                <a:latin typeface="+mn-lt"/>
              </a:rPr>
              <a:t>；</a:t>
            </a:r>
            <a:endParaRPr lang="en-US" altLang="zh-CN" sz="2800" b="1" dirty="0"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6435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DE632DF-8764-455D-9F23-810B2541A3B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273" y="0"/>
            <a:ext cx="7487907" cy="68580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76432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318</Words>
  <Application>Microsoft Office PowerPoint</Application>
  <PresentationFormat>宽屏</PresentationFormat>
  <Paragraphs>68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Microsoft YaHei UI</vt:lpstr>
      <vt:lpstr>等线</vt:lpstr>
      <vt:lpstr>等线 Light</vt:lpstr>
      <vt:lpstr>Arial</vt:lpstr>
      <vt:lpstr>Calibri</vt:lpstr>
      <vt:lpstr>Office 主题​​</vt:lpstr>
      <vt:lpstr>Java 游戏开发入门</vt:lpstr>
      <vt:lpstr>自我介绍+项目介绍</vt:lpstr>
      <vt:lpstr>开发语言和开发框架 ——前端</vt:lpstr>
      <vt:lpstr>开发语言和开发框架 ——后端</vt:lpstr>
      <vt:lpstr>PowerPoint 演示文稿</vt:lpstr>
      <vt:lpstr>PowerPoint 演示文稿</vt:lpstr>
      <vt:lpstr>PowerPoint 演示文稿</vt:lpstr>
      <vt:lpstr>技术栈</vt:lpstr>
      <vt:lpstr>PowerPoint 演示文稿</vt:lpstr>
      <vt:lpstr>PowerPoint 演示文稿</vt:lpstr>
      <vt:lpstr>DEMO + 一步一步的实现</vt:lpstr>
      <vt:lpstr>长连接和短连接</vt:lpstr>
      <vt:lpstr>消息协议</vt:lpstr>
      <vt:lpstr>新建第一个项目</vt:lpstr>
      <vt:lpstr>Netty &amp; Reactor</vt:lpstr>
      <vt:lpstr>故事</vt:lpstr>
      <vt:lpstr>Netty &amp; Reactor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游戏开发入门</dc:title>
  <dc:creator>nul</dc:creator>
  <cp:lastModifiedBy>jin haijiang</cp:lastModifiedBy>
  <cp:revision>138</cp:revision>
  <dcterms:created xsi:type="dcterms:W3CDTF">2019-11-07T02:26:00Z</dcterms:created>
  <dcterms:modified xsi:type="dcterms:W3CDTF">2019-12-03T07:40:20Z</dcterms:modified>
</cp:coreProperties>
</file>